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Montserrat Medium"/>
      <p:regular r:id="rId21"/>
      <p:bold r:id="rId22"/>
      <p:italic r:id="rId23"/>
      <p:boldItalic r:id="rId24"/>
    </p:embeddedFont>
    <p:embeddedFont>
      <p:font typeface="Montserrat Ligh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22" Type="http://schemas.openxmlformats.org/officeDocument/2006/relationships/font" Target="fonts/MontserratMedium-bold.fntdata"/><Relationship Id="rId21" Type="http://schemas.openxmlformats.org/officeDocument/2006/relationships/font" Target="fonts/MontserratMedium-regular.fntdata"/><Relationship Id="rId24" Type="http://schemas.openxmlformats.org/officeDocument/2006/relationships/font" Target="fonts/MontserratMedium-boldItalic.fntdata"/><Relationship Id="rId23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Light-bold.fntdata"/><Relationship Id="rId25" Type="http://schemas.openxmlformats.org/officeDocument/2006/relationships/font" Target="fonts/MontserratLight-regular.fntdata"/><Relationship Id="rId28" Type="http://schemas.openxmlformats.org/officeDocument/2006/relationships/font" Target="fonts/MontserratLight-boldItalic.fntdata"/><Relationship Id="rId27" Type="http://schemas.openxmlformats.org/officeDocument/2006/relationships/font" Target="fonts/Montserrat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19" Type="http://schemas.openxmlformats.org/officeDocument/2006/relationships/font" Target="fonts/Montserrat-italic.fntdata"/><Relationship Id="rId1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iofoundation.org" TargetMode="External"/><Relationship Id="rId3" Type="http://schemas.openxmlformats.org/officeDocument/2006/relationships/hyperlink" Target="https://tiof.click/JoinUs" TargetMode="External"/><Relationship Id="rId4" Type="http://schemas.openxmlformats.org/officeDocument/2006/relationships/hyperlink" Target="https://tiof.click/TIOFRepo" TargetMode="External"/><Relationship Id="rId5" Type="http://schemas.openxmlformats.org/officeDocument/2006/relationships/hyperlink" Target="https://tiof.click/TIOFLinkedIn" TargetMode="External"/><Relationship Id="rId6" Type="http://schemas.openxmlformats.org/officeDocument/2006/relationships/hyperlink" Target="https://tiof.click/TIOFX" TargetMode="External"/><Relationship Id="rId7" Type="http://schemas.openxmlformats.org/officeDocument/2006/relationships/hyperlink" Target="https://tiof.click/AboutUs" TargetMode="External"/><Relationship Id="rId8" Type="http://schemas.openxmlformats.org/officeDocument/2006/relationships/hyperlink" Target="https://tiof.click/TIOFMediaK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2c0db8b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2c0db8b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Contact The IO Foundation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Website 	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https://TheIOFoundation.org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Join TIOF	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https://TIOF.Click/JoinUs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Github repository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https://TIOF.Click/TIOFRepo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Linkedin	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https://TIOF.Click/TIOFLinkedIn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 (Twitter)	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https://TIOF.Click/TIOFX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Summary of links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https://TIOF.Click/AboutUs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Media Kit		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https://TIOF.Click/TIOFMediaKit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82e4ef470c_1_7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82e4ef470c_1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2e4ef470c_1_8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82e4ef470c_1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2e4ef470c_1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82e4ef470c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2e4ef470c_1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82e4ef470c_1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82e4ef470c_1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82e4ef470c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2e4ef470c_1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2e4ef470c_1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2e4ef470c_1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2e4ef470c_1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2e4ef470c_1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2e4ef470c_1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2e4ef470c_1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2e4ef470c_1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2e4ef470c_1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82e4ef470c_1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https://tiof.click/TIOFWeb" TargetMode="External"/><Relationship Id="rId5" Type="http://schemas.openxmlformats.org/officeDocument/2006/relationships/hyperlink" Target="mailto:Contact@TheIOFoundation.org" TargetMode="External"/><Relationship Id="rId6" Type="http://schemas.openxmlformats.org/officeDocument/2006/relationships/hyperlink" Target="https://tiof.click/TIOFJoinUs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hyperlink" Target="https://tiof.click/TIOFWeb" TargetMode="External"/><Relationship Id="rId5" Type="http://schemas.openxmlformats.org/officeDocument/2006/relationships/hyperlink" Target="mailto:Contact@TheIOFoundation.org" TargetMode="External"/><Relationship Id="rId6" Type="http://schemas.openxmlformats.org/officeDocument/2006/relationships/hyperlink" Target="https://tiof.click/TIOFJoinUs" TargetMode="External"/><Relationship Id="rId7" Type="http://schemas.openxmlformats.org/officeDocument/2006/relationships/hyperlink" Target="https://tiof.click/TIOFWeb" TargetMode="External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hyperlink" Target="https://tiof.click/TIOFWeb" TargetMode="External"/><Relationship Id="rId5" Type="http://schemas.openxmlformats.org/officeDocument/2006/relationships/hyperlink" Target="mailto:Contact@TheIOFoundation.org" TargetMode="External"/><Relationship Id="rId6" Type="http://schemas.openxmlformats.org/officeDocument/2006/relationships/hyperlink" Target="https://tiof.click/TIOFJoinUs" TargetMode="External"/><Relationship Id="rId7" Type="http://schemas.openxmlformats.org/officeDocument/2006/relationships/hyperlink" Target="https://tiof.click/TIOFWeb" TargetMode="External"/><Relationship Id="rId8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hyperlink" Target="https://tiof.click/TIOFWeb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tiof.click/TIOFWeb" TargetMode="External"/><Relationship Id="rId7" Type="http://schemas.openxmlformats.org/officeDocument/2006/relationships/hyperlink" Target="mailto:Contact@TheIOFoundation.org" TargetMode="External"/><Relationship Id="rId8" Type="http://schemas.openxmlformats.org/officeDocument/2006/relationships/hyperlink" Target="https://tiof.click/TIOFJoinU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hyperlink" Target="https://tiof.click/TIOFWeb" TargetMode="External"/><Relationship Id="rId5" Type="http://schemas.openxmlformats.org/officeDocument/2006/relationships/hyperlink" Target="mailto:Contact@TheIOFoundation.org" TargetMode="External"/><Relationship Id="rId6" Type="http://schemas.openxmlformats.org/officeDocument/2006/relationships/hyperlink" Target="https://tiof.click/TIOFJoinUs" TargetMode="External"/><Relationship Id="rId7" Type="http://schemas.openxmlformats.org/officeDocument/2006/relationships/hyperlink" Target="https://tiof.click/TIOFWeb" TargetMode="External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58" l="0" r="0" t="258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b="7713" l="0" r="0" t="7705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22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22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781050" y="930850"/>
            <a:ext cx="63441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Opportunities &amp; Next Steps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679950" y="1768250"/>
            <a:ext cx="7132200" cy="16848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rgbClr val="000000">
                <a:alpha val="83000"/>
              </a:srgbClr>
            </a:outerShdw>
          </a:effectLst>
        </p:spPr>
        <p:txBody>
          <a:bodyPr anchorCtr="0" anchor="t" bIns="72000" lIns="0" spcFirstLastPara="1" rIns="0" wrap="square" tIns="72000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Align with global efforts (Pulse, OONI, IODA)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Expand local measurement capacity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Push for policy uptake &amp; accountability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28503" l="0" r="0" t="28503"/>
          <a:stretch/>
        </p:blipFill>
        <p:spPr>
          <a:xfrm>
            <a:off x="-1" y="-98150"/>
            <a:ext cx="9144000" cy="524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3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23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505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31605" l="0" r="0" t="31609"/>
          <a:stretch/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3826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4"/>
          <p:cNvCxnSpPr/>
          <p:nvPr/>
        </p:nvCxnSpPr>
        <p:spPr>
          <a:xfrm>
            <a:off x="579001" y="613075"/>
            <a:ext cx="32595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14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5305501" y="613075"/>
            <a:ext cx="32595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" name="Google Shape;65;p14"/>
          <p:cNvSpPr txBox="1"/>
          <p:nvPr/>
        </p:nvSpPr>
        <p:spPr>
          <a:xfrm>
            <a:off x="0" y="3149838"/>
            <a:ext cx="9144000" cy="6465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182875" lIns="0" spcFirstLastPara="1" rIns="0" wrap="square" tIns="1828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Localizing Digital Rights Responses Using Internet Measurements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0" y="1612438"/>
            <a:ext cx="9144000" cy="12699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137150" lIns="0" spcFirstLastPara="1" rIns="0" wrap="square" tIns="1371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79552"/>
                </a:solidFill>
                <a:latin typeface="Montserrat"/>
                <a:ea typeface="Montserrat"/>
                <a:cs typeface="Montserrat"/>
                <a:sym typeface="Montserrat"/>
              </a:rPr>
              <a:t>Understand your rights starts with measuring what's wrong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4023888"/>
            <a:ext cx="9144000" cy="7995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182875" lIns="0" spcFirstLastPara="1" rIns="0" wrap="square" tIns="1828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Pavel Farhan 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pavel.farhan@theiofoundation.org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44200" l="21735" r="23583" t="8087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5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5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781050" y="930838"/>
            <a:ext cx="58485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ABOUT THE IO FOUNDATION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79000" y="1617925"/>
            <a:ext cx="77160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Global for-impact NGO advocating for Data-Centric Digital Rights (DCDR)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Founded on concern about tech’s impact on citizens &amp; their digital twins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Raises awareness on protecting citizens’ data as a fundamental right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Works with technologists, civil society, academia, governments &amp; private sector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Leading advocacy for a Universal Declaration of Digital Rights (UDDR)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Advances mission through multiple initiatives &amp; collaborations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7862" l="0" r="0" t="78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5" name="Google Shape;85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6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6"/>
          <p:cNvSpPr txBox="1"/>
          <p:nvPr/>
        </p:nvSpPr>
        <p:spPr>
          <a:xfrm>
            <a:off x="781050" y="930850"/>
            <a:ext cx="64110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Localize Internet Measurements?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579000" y="1617925"/>
            <a:ext cx="5892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Char char="●"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Global dashboards set baselines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Char char="●"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Local realities often invisible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Char char="●"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Hidden rights violations without local data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 flipH="1"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7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7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781050" y="930838"/>
            <a:ext cx="58485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Rights at Stake in the Digital Space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781050" y="1687575"/>
            <a:ext cx="48576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579000" y="1745175"/>
            <a:ext cx="7217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Char char="●"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Access &amp; affordability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Char char="●"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Transparency &amp; accountability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Char char="●"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Human rights &amp; SDGs link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8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Google Shape;109;p18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81050" y="930850"/>
            <a:ext cx="63441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Gap: From Global to Local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679950" y="1768250"/>
            <a:ext cx="7132200" cy="23004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rgbClr val="000000">
                <a:alpha val="83000"/>
              </a:srgbClr>
            </a:outerShdw>
          </a:effectLst>
        </p:spPr>
        <p:txBody>
          <a:bodyPr anchorCtr="0" anchor="t" bIns="72000" lIns="0" spcFirstLastPara="1" rIns="0" wrap="square" tIns="72000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Global indicators ≠ local realities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 gaps, delayed updates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Need for community validation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5181" l="0" r="0" t="5172"/>
          <a:stretch/>
        </p:blipFill>
        <p:spPr>
          <a:xfrm>
            <a:off x="0" y="0"/>
            <a:ext cx="914399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9" name="Google Shape;119;p1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9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19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781050" y="930850"/>
            <a:ext cx="63441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Case Examples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679950" y="1768250"/>
            <a:ext cx="7132200" cy="23004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rgbClr val="000000">
                <a:alpha val="83000"/>
              </a:srgbClr>
            </a:outerShdw>
          </a:effectLst>
        </p:spPr>
        <p:txBody>
          <a:bodyPr anchorCtr="0" anchor="t" bIns="72000" lIns="0" spcFirstLastPara="1" rIns="0" wrap="square" tIns="72000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Bangladesh 2024 shutdown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Malaysia: ISP promises vs delivery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Cambodia 2023: media blocks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Lessons: localized evidence strengthens rights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7003" l="0" r="0" t="8615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0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20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781050" y="930838"/>
            <a:ext cx="58485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781050" y="930850"/>
            <a:ext cx="63441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IO Foundation’s Approach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 txBox="1"/>
          <p:nvPr/>
        </p:nvSpPr>
        <p:spPr>
          <a:xfrm>
            <a:off x="679950" y="1768250"/>
            <a:ext cx="7132200" cy="16848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rgbClr val="000000">
                <a:alpha val="83000"/>
              </a:srgbClr>
            </a:outerShdw>
          </a:effectLst>
        </p:spPr>
        <p:txBody>
          <a:bodyPr anchorCtr="0" anchor="t" bIns="72000" lIns="0" spcFirstLastPara="1" rIns="0" wrap="square" tIns="72000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Advocacy: Data-Centric Digital Rights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Building bridges: tech ↔ policy ↔ communities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Measurements as rights enablers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0" y="4774200"/>
            <a:ext cx="9144000" cy="369300"/>
          </a:xfrm>
          <a:prstGeom prst="rect">
            <a:avLst/>
          </a:prstGeom>
          <a:solidFill>
            <a:srgbClr val="50919F">
              <a:alpha val="815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TheIOFoundation.org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Contact@TheIOFoundation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|   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Montserrat Light"/>
                <a:ea typeface="Montserrat Light"/>
                <a:cs typeface="Montserrat Light"/>
                <a:sym typeface="Montserrat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Join.TheIOFoundation.org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42" name="Google Shape;142;p2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33151" y="228600"/>
            <a:ext cx="1116350" cy="11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1"/>
          <p:cNvCxnSpPr/>
          <p:nvPr/>
        </p:nvCxnSpPr>
        <p:spPr>
          <a:xfrm>
            <a:off x="579001" y="613075"/>
            <a:ext cx="7334100" cy="0"/>
          </a:xfrm>
          <a:prstGeom prst="straightConnector1">
            <a:avLst/>
          </a:prstGeom>
          <a:noFill/>
          <a:ln cap="flat" cmpd="sng" w="19050">
            <a:solidFill>
              <a:srgbClr val="66B5C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21"/>
          <p:cNvSpPr txBox="1"/>
          <p:nvPr/>
        </p:nvSpPr>
        <p:spPr>
          <a:xfrm>
            <a:off x="781050" y="930838"/>
            <a:ext cx="5848500" cy="3693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840000" dist="28575">
              <a:schemeClr val="dk1">
                <a:alpha val="83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Localizing Responses – How?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650075" y="1011800"/>
            <a:ext cx="50100" cy="210000"/>
          </a:xfrm>
          <a:prstGeom prst="rect">
            <a:avLst/>
          </a:prstGeom>
          <a:solidFill>
            <a:srgbClr val="F79552"/>
          </a:solidFill>
          <a:ln cap="flat" cmpd="sng" w="9525">
            <a:solidFill>
              <a:srgbClr val="F79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679950" y="1768250"/>
            <a:ext cx="7132200" cy="1684800"/>
          </a:xfrm>
          <a:prstGeom prst="rect">
            <a:avLst/>
          </a:prstGeom>
          <a:solidFill>
            <a:srgbClr val="000000">
              <a:alpha val="47490"/>
            </a:srgbClr>
          </a:solidFill>
          <a:ln>
            <a:noFill/>
          </a:ln>
          <a:effectLst>
            <a:outerShdw blurRad="71438" rotWithShape="0" algn="bl" dir="3840000" dist="28575">
              <a:srgbClr val="000000">
                <a:alpha val="83000"/>
              </a:srgbClr>
            </a:outerShdw>
          </a:effectLst>
        </p:spPr>
        <p:txBody>
          <a:bodyPr anchorCtr="0" anchor="t" bIns="72000" lIns="0" spcFirstLastPara="1" rIns="0" wrap="square" tIns="72000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Community-driven measurements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Translate data → rights language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Coalitions: CSOs, media, regulators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